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4" r:id="rId2"/>
    <p:sldId id="257" r:id="rId3"/>
    <p:sldId id="266" r:id="rId4"/>
    <p:sldId id="258" r:id="rId5"/>
    <p:sldId id="267" r:id="rId6"/>
    <p:sldId id="268" r:id="rId7"/>
    <p:sldId id="259" r:id="rId8"/>
    <p:sldId id="269" r:id="rId9"/>
    <p:sldId id="260" r:id="rId10"/>
    <p:sldId id="261" r:id="rId11"/>
    <p:sldId id="262" r:id="rId12"/>
    <p:sldId id="265" r:id="rId13"/>
    <p:sldId id="270" r:id="rId14"/>
    <p:sldId id="263" r:id="rId15"/>
    <p:sldId id="271" r:id="rId16"/>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5555B1CA-462F-4E26-871D-E8E4949B4B5F}" type="datetimeFigureOut">
              <a:rPr lang="en-US" smtClean="0"/>
              <a:pPr/>
              <a:t>7/31/2012</a:t>
            </a:fld>
            <a:endParaRPr lang="en-US" dirty="0"/>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AE1991DF-8FF2-4D33-8E39-EF9B1D77284C}" type="slidenum">
              <a:rPr lang="en-US" smtClean="0"/>
              <a:pPr/>
              <a:t>‹#›</a:t>
            </a:fld>
            <a:endParaRPr lang="en-US" dirty="0"/>
          </a:p>
        </p:txBody>
      </p:sp>
    </p:spTree>
    <p:extLst>
      <p:ext uri="{BB962C8B-B14F-4D97-AF65-F5344CB8AC3E}">
        <p14:creationId xmlns:p14="http://schemas.microsoft.com/office/powerpoint/2010/main" xmlns="" val="3326913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0FF48D19-4EDE-4AD0-B3E0-A953E1210EFE}" type="datetimeFigureOut">
              <a:rPr lang="en-US" smtClean="0"/>
              <a:t>7/31/2012</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B0012828-6A7F-4C6D-870D-55854E4DCF3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012828-6A7F-4C6D-870D-55854E4DCF37}"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4140218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145471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764321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101341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2888508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585646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2591362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3477595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165173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211780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84C23D-BAFE-4B7F-B680-9A25D1C6D740}" type="datetimeFigureOut">
              <a:rPr lang="en-US" smtClean="0"/>
              <a:pPr/>
              <a:t>7/31/2012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2544662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4C23D-BAFE-4B7F-B680-9A25D1C6D740}" type="datetimeFigureOut">
              <a:rPr lang="en-US" smtClean="0"/>
              <a:pPr/>
              <a:t>7/31/2012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2663E-097A-457B-AAA7-81B5B3509DAD}" type="slidenum">
              <a:rPr lang="en-US" smtClean="0"/>
              <a:pPr/>
              <a:t>‹#›</a:t>
            </a:fld>
            <a:endParaRPr lang="en-US" dirty="0"/>
          </a:p>
        </p:txBody>
      </p:sp>
    </p:spTree>
    <p:extLst>
      <p:ext uri="{BB962C8B-B14F-4D97-AF65-F5344CB8AC3E}">
        <p14:creationId xmlns:p14="http://schemas.microsoft.com/office/powerpoint/2010/main" xmlns="" val="516263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latin typeface="Elephant" pitchFamily="18" charset="0"/>
              </a:rPr>
              <a:t>The Goal</a:t>
            </a:r>
            <a:endParaRPr lang="en-US" sz="7200" dirty="0">
              <a:latin typeface="Elephant" pitchFamily="18" charset="0"/>
            </a:endParaRPr>
          </a:p>
        </p:txBody>
      </p:sp>
      <p:sp>
        <p:nvSpPr>
          <p:cNvPr id="3" name="Subtitle 2"/>
          <p:cNvSpPr>
            <a:spLocks noGrp="1"/>
          </p:cNvSpPr>
          <p:nvPr>
            <p:ph type="subTitle" idx="1"/>
          </p:nvPr>
        </p:nvSpPr>
        <p:spPr/>
        <p:txBody>
          <a:bodyPr>
            <a:normAutofit/>
          </a:bodyPr>
          <a:lstStyle/>
          <a:p>
            <a:r>
              <a:rPr lang="en-US" sz="6000" dirty="0" smtClean="0">
                <a:solidFill>
                  <a:schemeClr val="tx1"/>
                </a:solidFill>
                <a:latin typeface="Elephant" pitchFamily="18" charset="0"/>
              </a:rPr>
              <a:t>Part II</a:t>
            </a:r>
            <a:endParaRPr lang="en-US" sz="6000" dirty="0">
              <a:solidFill>
                <a:schemeClr val="tx1"/>
              </a:solidFill>
              <a:latin typeface="Elephant" pitchFamily="18" charset="0"/>
            </a:endParaRPr>
          </a:p>
        </p:txBody>
      </p:sp>
    </p:spTree>
    <p:extLst>
      <p:ext uri="{BB962C8B-B14F-4D97-AF65-F5344CB8AC3E}">
        <p14:creationId xmlns:p14="http://schemas.microsoft.com/office/powerpoint/2010/main" xmlns="" val="3698774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8229600" cy="6494085"/>
          </a:xfrm>
          <a:prstGeom prst="rect">
            <a:avLst/>
          </a:prstGeom>
        </p:spPr>
        <p:txBody>
          <a:bodyPr wrap="square">
            <a:spAutoFit/>
          </a:bodyPr>
          <a:lstStyle/>
          <a:p>
            <a:pPr marL="573088" indent="-573088" algn="just"/>
            <a:r>
              <a:rPr lang="en-US" sz="3200" dirty="0" smtClean="0"/>
              <a:t>14 I press toward the goal for the prize of the upward call of God in Christ Jesus.</a:t>
            </a:r>
          </a:p>
          <a:p>
            <a:pPr algn="just"/>
            <a:r>
              <a:rPr lang="en-US" sz="3200" i="1" dirty="0" smtClean="0"/>
              <a:t>----------------</a:t>
            </a:r>
          </a:p>
          <a:p>
            <a:pPr marL="341313" indent="-341313" algn="just"/>
            <a:r>
              <a:rPr lang="en-US" sz="3200" dirty="0" smtClean="0"/>
              <a:t>15 Therefore let us, as many as are mature, have this mind; and if in anything you think otherwise, God will reveal even this to you.  </a:t>
            </a:r>
          </a:p>
          <a:p>
            <a:pPr algn="just"/>
            <a:r>
              <a:rPr lang="en-US" sz="3200" dirty="0" smtClean="0"/>
              <a:t>----------------</a:t>
            </a:r>
          </a:p>
          <a:p>
            <a:pPr algn="just"/>
            <a:r>
              <a:rPr lang="en-US" sz="3200" dirty="0" smtClean="0"/>
              <a:t>	</a:t>
            </a:r>
            <a:r>
              <a:rPr lang="en-US" sz="3200" b="1" dirty="0" smtClean="0"/>
              <a:t>From the Amplified Bible;</a:t>
            </a:r>
          </a:p>
          <a:p>
            <a:pPr marL="512763" indent="-512763" algn="just"/>
            <a:r>
              <a:rPr lang="en-US" sz="3200" dirty="0" smtClean="0"/>
              <a:t>15 So let those [of us] who are spiritually mature and full-grown have this mind and. hold these convictions; and if in any respect you have a different attitude of mind, God will make that clear to you also</a:t>
            </a:r>
          </a:p>
        </p:txBody>
      </p:sp>
    </p:spTree>
    <p:extLst>
      <p:ext uri="{BB962C8B-B14F-4D97-AF65-F5344CB8AC3E}">
        <p14:creationId xmlns:p14="http://schemas.microsoft.com/office/powerpoint/2010/main" xmlns="" val="1583720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077200" cy="6278642"/>
          </a:xfrm>
          <a:prstGeom prst="rect">
            <a:avLst/>
          </a:prstGeom>
        </p:spPr>
        <p:txBody>
          <a:bodyPr wrap="square">
            <a:spAutoFit/>
          </a:bodyPr>
          <a:lstStyle/>
          <a:p>
            <a:pPr marL="684213" lvl="0" indent="-684213" algn="just"/>
            <a:r>
              <a:rPr lang="en-US" sz="3200" dirty="0" smtClean="0">
                <a:solidFill>
                  <a:prstClr val="black"/>
                </a:solidFill>
              </a:rPr>
              <a:t> </a:t>
            </a:r>
            <a:r>
              <a:rPr lang="en-US" sz="3200" dirty="0">
                <a:solidFill>
                  <a:prstClr val="black"/>
                </a:solidFill>
              </a:rPr>
              <a:t>16 Nevertheless, to the degree that we have already attained, let us walk by the same rule, let us be of the same mind. </a:t>
            </a:r>
          </a:p>
          <a:p>
            <a:pPr marL="341313" lvl="0" indent="-341313"/>
            <a:r>
              <a:rPr lang="en-US" dirty="0">
                <a:solidFill>
                  <a:prstClr val="black"/>
                </a:solidFill>
              </a:rPr>
              <a:t> </a:t>
            </a:r>
          </a:p>
          <a:p>
            <a:pPr algn="just"/>
            <a:r>
              <a:rPr lang="en-US" sz="3200" b="1" dirty="0" smtClean="0"/>
              <a:t>	1 Corinthians 9:24 - 27.</a:t>
            </a:r>
          </a:p>
          <a:p>
            <a:pPr marL="684213" indent="-684213" algn="just"/>
            <a:r>
              <a:rPr lang="en-US" sz="3200" dirty="0" smtClean="0"/>
              <a:t> 24 Don’t you realize that in a race everyone runs, but only one person gets the prize? So run to win!</a:t>
            </a:r>
          </a:p>
          <a:p>
            <a:pPr marL="684213" indent="-684213" algn="just"/>
            <a:r>
              <a:rPr lang="en-US" sz="3200" dirty="0" smtClean="0"/>
              <a:t> 25 All athletes are disciplined in their training. They do it to win a prize that will fade away, but we do it for an eternal prize.</a:t>
            </a:r>
          </a:p>
          <a:p>
            <a:pPr marL="684213" indent="-684213" algn="just"/>
            <a:r>
              <a:rPr lang="en-US" sz="3200" dirty="0" smtClean="0"/>
              <a:t> 26 So I run with purpose in every step. I am not just shadowboxing.</a:t>
            </a:r>
            <a:endParaRPr lang="en-US" sz="2000" dirty="0"/>
          </a:p>
        </p:txBody>
      </p:sp>
    </p:spTree>
    <p:extLst>
      <p:ext uri="{BB962C8B-B14F-4D97-AF65-F5344CB8AC3E}">
        <p14:creationId xmlns:p14="http://schemas.microsoft.com/office/powerpoint/2010/main" xmlns="" val="1462564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74345"/>
            <a:ext cx="7924800" cy="6063198"/>
          </a:xfrm>
          <a:prstGeom prst="rect">
            <a:avLst/>
          </a:prstGeom>
        </p:spPr>
        <p:txBody>
          <a:bodyPr wrap="square">
            <a:spAutoFit/>
          </a:bodyPr>
          <a:lstStyle/>
          <a:p>
            <a:pPr marL="631825" lvl="0" indent="-631825" algn="just"/>
            <a:r>
              <a:rPr lang="en-US" sz="3200" dirty="0" smtClean="0">
                <a:solidFill>
                  <a:prstClr val="black"/>
                </a:solidFill>
              </a:rPr>
              <a:t> </a:t>
            </a:r>
            <a:r>
              <a:rPr lang="en-US" sz="3200" dirty="0">
                <a:solidFill>
                  <a:prstClr val="black"/>
                </a:solidFill>
              </a:rPr>
              <a:t>27 I discipline my body like an athlete, training it to do what it should.</a:t>
            </a:r>
          </a:p>
          <a:p>
            <a:pPr lvl="0" algn="just"/>
            <a:r>
              <a:rPr lang="en-US" sz="3200" dirty="0">
                <a:solidFill>
                  <a:prstClr val="black"/>
                </a:solidFill>
              </a:rPr>
              <a:t>----------------</a:t>
            </a:r>
          </a:p>
          <a:p>
            <a:pPr lvl="0" algn="just"/>
            <a:r>
              <a:rPr lang="en-US" sz="2000" dirty="0">
                <a:solidFill>
                  <a:prstClr val="black"/>
                </a:solidFill>
              </a:rPr>
              <a:t>	</a:t>
            </a:r>
            <a:endParaRPr lang="en-US" sz="3200" b="1" dirty="0"/>
          </a:p>
          <a:p>
            <a:pPr algn="ctr"/>
            <a:r>
              <a:rPr lang="en-US" sz="3200" b="1" dirty="0" smtClean="0"/>
              <a:t>An excerpt from "The Prayers of Puritans," </a:t>
            </a:r>
          </a:p>
          <a:p>
            <a:endParaRPr lang="en-US" sz="1600" b="1" dirty="0" smtClean="0"/>
          </a:p>
          <a:p>
            <a:pPr algn="just"/>
            <a:r>
              <a:rPr lang="en-US" sz="3200" dirty="0" smtClean="0"/>
              <a:t>	"God of grace, thou hast imputed my sin to my substitute and has imputed His righteousness to my soul, hast clothed me with a bridegroom's robe, decking me with jewels of holiness but in my Christian walk I am still in rags, my best prayers are stained with sin. 	</a:t>
            </a:r>
            <a:endParaRPr lang="en-US" sz="2000" dirty="0"/>
          </a:p>
        </p:txBody>
      </p:sp>
    </p:spTree>
    <p:extLst>
      <p:ext uri="{BB962C8B-B14F-4D97-AF65-F5344CB8AC3E}">
        <p14:creationId xmlns:p14="http://schemas.microsoft.com/office/powerpoint/2010/main" xmlns="" val="948927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0044" y="457200"/>
            <a:ext cx="8077200" cy="5755422"/>
          </a:xfrm>
          <a:prstGeom prst="rect">
            <a:avLst/>
          </a:prstGeom>
        </p:spPr>
        <p:txBody>
          <a:bodyPr wrap="square">
            <a:spAutoFit/>
          </a:bodyPr>
          <a:lstStyle/>
          <a:p>
            <a:pPr lvl="0" algn="just"/>
            <a:r>
              <a:rPr lang="en-US" sz="3200" dirty="0" smtClean="0">
                <a:solidFill>
                  <a:prstClr val="black"/>
                </a:solidFill>
              </a:rPr>
              <a:t>	My </a:t>
            </a:r>
            <a:r>
              <a:rPr lang="en-US" sz="3200" dirty="0">
                <a:solidFill>
                  <a:prstClr val="black"/>
                </a:solidFill>
              </a:rPr>
              <a:t>penitential tears are so much impurity; my confessions of wrong are so many aggravations of sin. </a:t>
            </a:r>
          </a:p>
          <a:p>
            <a:pPr lvl="0" algn="just"/>
            <a:endParaRPr lang="en-US" sz="1600" dirty="0">
              <a:solidFill>
                <a:prstClr val="black"/>
              </a:solidFill>
            </a:endParaRPr>
          </a:p>
          <a:p>
            <a:pPr lvl="0" algn="just"/>
            <a:r>
              <a:rPr lang="en-US" sz="3200" dirty="0">
                <a:solidFill>
                  <a:prstClr val="black"/>
                </a:solidFill>
              </a:rPr>
              <a:t>	My receiving the Spirit is tinctured with selfishness. I need to repent of my repentance. I need my tears to be washed. I have no robe to bring to cover my sins, no loom to weave my own righteousness. I'm always standing clothed in filthy garments and by grace am always receiving change of raiment for thou dost always justify the ungodly. </a:t>
            </a:r>
            <a:r>
              <a:rPr lang="en-US" sz="2000" dirty="0">
                <a:solidFill>
                  <a:prstClr val="black"/>
                </a:solidFill>
              </a:rPr>
              <a:t>	</a:t>
            </a:r>
          </a:p>
        </p:txBody>
      </p:sp>
    </p:spTree>
    <p:extLst>
      <p:ext uri="{BB962C8B-B14F-4D97-AF65-F5344CB8AC3E}">
        <p14:creationId xmlns:p14="http://schemas.microsoft.com/office/powerpoint/2010/main" xmlns="" val="2657197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35846"/>
            <a:ext cx="8001000" cy="6247864"/>
          </a:xfrm>
          <a:prstGeom prst="rect">
            <a:avLst/>
          </a:prstGeom>
        </p:spPr>
        <p:txBody>
          <a:bodyPr wrap="square">
            <a:spAutoFit/>
          </a:bodyPr>
          <a:lstStyle/>
          <a:p>
            <a:pPr algn="just"/>
            <a:r>
              <a:rPr lang="en-US" sz="3200" dirty="0" smtClean="0"/>
              <a:t>	I am always going into the far country and always returning home as a prodigal and always saying, Father forgive me, and Thou art always bringing forth the best robe again. </a:t>
            </a:r>
          </a:p>
          <a:p>
            <a:pPr algn="just"/>
            <a:endParaRPr lang="en-US" sz="1600" dirty="0" smtClean="0"/>
          </a:p>
          <a:p>
            <a:pPr algn="just"/>
            <a:r>
              <a:rPr lang="en-US" sz="3200" dirty="0" smtClean="0"/>
              <a:t>	Every morning let me wear it, every evening return it in. Go out to do the day's work in it. Be married in it. Be wound in death in it. Stand before the great white throne in it. Enter heaven in it, shining as the sun. Grant me never t o lose sight of the exceeding sinfulness of sin, the exceeding righteousness of salvation, the exceeding glory of Christ, . . .</a:t>
            </a:r>
          </a:p>
        </p:txBody>
      </p:sp>
    </p:spTree>
    <p:extLst>
      <p:ext uri="{BB962C8B-B14F-4D97-AF65-F5344CB8AC3E}">
        <p14:creationId xmlns:p14="http://schemas.microsoft.com/office/powerpoint/2010/main" xmlns="" val="841362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57200"/>
            <a:ext cx="8001000" cy="5016758"/>
          </a:xfrm>
          <a:prstGeom prst="rect">
            <a:avLst/>
          </a:prstGeom>
        </p:spPr>
        <p:txBody>
          <a:bodyPr wrap="square">
            <a:spAutoFit/>
          </a:bodyPr>
          <a:lstStyle/>
          <a:p>
            <a:pPr lvl="0" algn="just"/>
            <a:r>
              <a:rPr lang="en-US" sz="3200" dirty="0" smtClean="0">
                <a:solidFill>
                  <a:prstClr val="black"/>
                </a:solidFill>
              </a:rPr>
              <a:t>. . .the </a:t>
            </a:r>
            <a:r>
              <a:rPr lang="en-US" sz="3200" dirty="0">
                <a:solidFill>
                  <a:prstClr val="black"/>
                </a:solidFill>
              </a:rPr>
              <a:t>exceeding beauty of holiness and the exceeding wonder of grace. I am guilty but pardoned. I am lost but saved. I am wandering but found. I am sinning but cleansed. Give me perpetual broken heartedness. Keep me always clinging to Thy cross. Flood me every moment with descending grace and open to me the springs of divine knowledge sparkling like crystal flowing clear and unsullied through my wilderness of life."</a:t>
            </a:r>
          </a:p>
        </p:txBody>
      </p:sp>
    </p:spTree>
    <p:extLst>
      <p:ext uri="{BB962C8B-B14F-4D97-AF65-F5344CB8AC3E}">
        <p14:creationId xmlns:p14="http://schemas.microsoft.com/office/powerpoint/2010/main" xmlns="" val="1217424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35846"/>
            <a:ext cx="8001000" cy="5016758"/>
          </a:xfrm>
          <a:prstGeom prst="rect">
            <a:avLst/>
          </a:prstGeom>
        </p:spPr>
        <p:txBody>
          <a:bodyPr wrap="square">
            <a:spAutoFit/>
          </a:bodyPr>
          <a:lstStyle/>
          <a:p>
            <a:pPr algn="just"/>
            <a:r>
              <a:rPr lang="en-US" sz="3200" dirty="0" smtClean="0"/>
              <a:t>	The true believer in Jesus Christ is ever growing in Love &amp; Joy &amp; Peace, we are to be ever maturing ever changing step by step, more and more into the image of Christ. </a:t>
            </a:r>
          </a:p>
          <a:p>
            <a:pPr algn="just"/>
            <a:endParaRPr lang="en-US" sz="3200" dirty="0" smtClean="0"/>
          </a:p>
          <a:p>
            <a:pPr algn="just"/>
            <a:r>
              <a:rPr lang="en-US" sz="3200" dirty="0" smtClean="0"/>
              <a:t>-Where does our desire to do that come from? </a:t>
            </a:r>
          </a:p>
          <a:p>
            <a:pPr algn="just"/>
            <a:endParaRPr lang="en-US" sz="1600" dirty="0" smtClean="0"/>
          </a:p>
          <a:p>
            <a:pPr algn="just"/>
            <a:r>
              <a:rPr lang="en-US" sz="3200" dirty="0" smtClean="0"/>
              <a:t>-How do we enter into that process with God? </a:t>
            </a:r>
            <a:endParaRPr lang="en-US" sz="1600" dirty="0" smtClean="0"/>
          </a:p>
          <a:p>
            <a:pPr algn="just"/>
            <a:r>
              <a:rPr lang="en-US" sz="1600" dirty="0" smtClean="0"/>
              <a:t> </a:t>
            </a:r>
          </a:p>
          <a:p>
            <a:pPr algn="just"/>
            <a:r>
              <a:rPr lang="en-US" sz="3200" dirty="0" smtClean="0"/>
              <a:t>-What does it look like practically? </a:t>
            </a:r>
          </a:p>
          <a:p>
            <a:pPr algn="just"/>
            <a:r>
              <a:rPr lang="en-US" sz="3200" dirty="0" smtClean="0"/>
              <a:t>	</a:t>
            </a:r>
            <a:endParaRPr lang="en-US" sz="3200" dirty="0"/>
          </a:p>
        </p:txBody>
      </p:sp>
    </p:spTree>
    <p:extLst>
      <p:ext uri="{BB962C8B-B14F-4D97-AF65-F5344CB8AC3E}">
        <p14:creationId xmlns:p14="http://schemas.microsoft.com/office/powerpoint/2010/main" xmlns="" val="3775063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153400" cy="6001643"/>
          </a:xfrm>
          <a:prstGeom prst="rect">
            <a:avLst/>
          </a:prstGeom>
        </p:spPr>
        <p:txBody>
          <a:bodyPr wrap="square">
            <a:spAutoFit/>
          </a:bodyPr>
          <a:lstStyle/>
          <a:p>
            <a:pPr lvl="0" algn="just"/>
            <a:r>
              <a:rPr lang="en-US" sz="3200" dirty="0" smtClean="0">
                <a:solidFill>
                  <a:prstClr val="black"/>
                </a:solidFill>
              </a:rPr>
              <a:t>	Our </a:t>
            </a:r>
            <a:r>
              <a:rPr lang="en-US" sz="3200" dirty="0">
                <a:solidFill>
                  <a:prstClr val="black"/>
                </a:solidFill>
              </a:rPr>
              <a:t>faith is to be by no means passive, we are to roll up our sleeves and get in the game, we are to be ever pressing forward and ever pressing on.  Ever climbing higher in the things of God.</a:t>
            </a:r>
          </a:p>
          <a:p>
            <a:pPr lvl="0" algn="just"/>
            <a:r>
              <a:rPr lang="en-US" sz="3200" dirty="0" smtClean="0">
                <a:solidFill>
                  <a:prstClr val="black"/>
                </a:solidFill>
              </a:rPr>
              <a:t>----------------</a:t>
            </a:r>
            <a:endParaRPr lang="en-US" sz="3200" dirty="0">
              <a:solidFill>
                <a:prstClr val="black"/>
              </a:solidFill>
            </a:endParaRPr>
          </a:p>
          <a:p>
            <a:pPr lvl="0" algn="just"/>
            <a:endParaRPr lang="en-US" sz="3200" dirty="0" smtClean="0">
              <a:solidFill>
                <a:prstClr val="black"/>
              </a:solidFill>
            </a:endParaRPr>
          </a:p>
          <a:p>
            <a:pPr lvl="0" algn="just"/>
            <a:r>
              <a:rPr lang="en-US" sz="3200" dirty="0">
                <a:solidFill>
                  <a:prstClr val="black"/>
                </a:solidFill>
              </a:rPr>
              <a:t>	At the base of one of the mountains in the Alps is a small grave marker to a man who fell while trying to reach one of its peaks.  It has his name and the simple inscription, He Died Climbing. </a:t>
            </a:r>
          </a:p>
        </p:txBody>
      </p:sp>
    </p:spTree>
    <p:extLst>
      <p:ext uri="{BB962C8B-B14F-4D97-AF65-F5344CB8AC3E}">
        <p14:creationId xmlns:p14="http://schemas.microsoft.com/office/powerpoint/2010/main" xmlns="" val="2588975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077200" cy="6001643"/>
          </a:xfrm>
          <a:prstGeom prst="rect">
            <a:avLst/>
          </a:prstGeom>
        </p:spPr>
        <p:txBody>
          <a:bodyPr wrap="square">
            <a:spAutoFit/>
          </a:bodyPr>
          <a:lstStyle/>
          <a:p>
            <a:pPr algn="just"/>
            <a:r>
              <a:rPr lang="en-US" sz="3200" b="1" dirty="0" smtClean="0"/>
              <a:t>	Philippians 3:12 - 16.</a:t>
            </a:r>
          </a:p>
          <a:p>
            <a:pPr marL="742950" indent="-742950" algn="just"/>
            <a:r>
              <a:rPr lang="en-US" sz="3200" dirty="0" smtClean="0"/>
              <a:t> 12 Not that I have already attained, or am already perfected; but I press on, that I may lay hold of that for which Christ Jesus has also laid hold of me.  </a:t>
            </a:r>
          </a:p>
          <a:p>
            <a:pPr marL="742950" indent="-742950" algn="just"/>
            <a:r>
              <a:rPr lang="en-US" sz="3200" dirty="0" smtClean="0"/>
              <a:t> 13 Brethren, I do not count myself to have apprehended; but one thing I do, forgetting those things which are behind and reaching forward to those things which are ahead,</a:t>
            </a:r>
          </a:p>
          <a:p>
            <a:pPr marL="684213" indent="-684213" algn="just"/>
            <a:r>
              <a:rPr lang="en-US" sz="3200" dirty="0" smtClean="0"/>
              <a:t> 14 I press toward the goal for the prize of the upward call of God in Christ Jesus.</a:t>
            </a:r>
            <a:r>
              <a:rPr lang="en-US" sz="2000" dirty="0" smtClean="0"/>
              <a:t> </a:t>
            </a:r>
            <a:endParaRPr lang="en-US" sz="2000" dirty="0"/>
          </a:p>
        </p:txBody>
      </p:sp>
    </p:spTree>
    <p:extLst>
      <p:ext uri="{BB962C8B-B14F-4D97-AF65-F5344CB8AC3E}">
        <p14:creationId xmlns:p14="http://schemas.microsoft.com/office/powerpoint/2010/main" xmlns="" val="1632650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4205" y="228600"/>
            <a:ext cx="8001000" cy="5509200"/>
          </a:xfrm>
          <a:prstGeom prst="rect">
            <a:avLst/>
          </a:prstGeom>
        </p:spPr>
        <p:txBody>
          <a:bodyPr wrap="square">
            <a:spAutoFit/>
          </a:bodyPr>
          <a:lstStyle/>
          <a:p>
            <a:pPr marL="631825" lvl="0" indent="-631825" algn="just"/>
            <a:r>
              <a:rPr lang="en-US" sz="3200" dirty="0" smtClean="0">
                <a:solidFill>
                  <a:prstClr val="black"/>
                </a:solidFill>
              </a:rPr>
              <a:t> </a:t>
            </a:r>
            <a:r>
              <a:rPr lang="en-US" sz="3200" dirty="0">
                <a:solidFill>
                  <a:prstClr val="black"/>
                </a:solidFill>
              </a:rPr>
              <a:t>15 Therefore let us, as many as are mature, have this mind; and if in anything you think otherwise, God will reveal even this to you.  </a:t>
            </a:r>
          </a:p>
          <a:p>
            <a:pPr marL="631825" lvl="0" indent="-631825" algn="just"/>
            <a:r>
              <a:rPr lang="en-US" sz="3200" dirty="0">
                <a:solidFill>
                  <a:prstClr val="black"/>
                </a:solidFill>
              </a:rPr>
              <a:t> 16 Nevertheless, to the degree that we have already attained, let us walk by the same rule, let us be of the same mind.  </a:t>
            </a:r>
          </a:p>
          <a:p>
            <a:pPr lvl="0" algn="just"/>
            <a:r>
              <a:rPr lang="en-US" sz="3200" dirty="0" smtClean="0">
                <a:solidFill>
                  <a:prstClr val="black"/>
                </a:solidFill>
              </a:rPr>
              <a:t>-----------------</a:t>
            </a:r>
            <a:endParaRPr lang="en-US" sz="3200" dirty="0">
              <a:solidFill>
                <a:prstClr val="black"/>
              </a:solidFill>
            </a:endParaRPr>
          </a:p>
          <a:p>
            <a:pPr marL="631825" lvl="0" indent="-631825" algn="just"/>
            <a:r>
              <a:rPr lang="en-US" sz="3200" dirty="0">
                <a:solidFill>
                  <a:prstClr val="black"/>
                </a:solidFill>
              </a:rPr>
              <a:t> 12 Not that I have already attained, or am already perfected; but I press on, that I may lay hold of that for which Christ Jesus has also laid hold of me.  </a:t>
            </a:r>
          </a:p>
        </p:txBody>
      </p:sp>
    </p:spTree>
    <p:extLst>
      <p:ext uri="{BB962C8B-B14F-4D97-AF65-F5344CB8AC3E}">
        <p14:creationId xmlns:p14="http://schemas.microsoft.com/office/powerpoint/2010/main" xmlns="" val="1824784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1"/>
            <a:ext cx="8229600" cy="6001643"/>
          </a:xfrm>
          <a:prstGeom prst="rect">
            <a:avLst/>
          </a:prstGeom>
        </p:spPr>
        <p:txBody>
          <a:bodyPr wrap="square">
            <a:spAutoFit/>
          </a:bodyPr>
          <a:lstStyle/>
          <a:p>
            <a:pPr lvl="0" algn="just"/>
            <a:r>
              <a:rPr lang="en-US" sz="3200" dirty="0" smtClean="0">
                <a:solidFill>
                  <a:prstClr val="black"/>
                </a:solidFill>
              </a:rPr>
              <a:t>	It </a:t>
            </a:r>
            <a:r>
              <a:rPr lang="en-US" sz="3200" dirty="0">
                <a:solidFill>
                  <a:prstClr val="black"/>
                </a:solidFill>
              </a:rPr>
              <a:t>tells me that there aren’t any perfect saints here, we are all in </a:t>
            </a:r>
            <a:r>
              <a:rPr lang="en-US" sz="3200" dirty="0" smtClean="0">
                <a:solidFill>
                  <a:prstClr val="black"/>
                </a:solidFill>
              </a:rPr>
              <a:t>process.</a:t>
            </a:r>
          </a:p>
          <a:p>
            <a:pPr lvl="0" algn="just"/>
            <a:endParaRPr lang="en-US" sz="3200" dirty="0">
              <a:solidFill>
                <a:prstClr val="black"/>
              </a:solidFill>
            </a:endParaRPr>
          </a:p>
          <a:p>
            <a:pPr lvl="0" algn="just"/>
            <a:r>
              <a:rPr lang="en-US" sz="3200" b="1" dirty="0">
                <a:solidFill>
                  <a:prstClr val="black"/>
                </a:solidFill>
              </a:rPr>
              <a:t>John Newton </a:t>
            </a:r>
            <a:r>
              <a:rPr lang="en-US" sz="3200" dirty="0">
                <a:solidFill>
                  <a:prstClr val="black"/>
                </a:solidFill>
              </a:rPr>
              <a:t>the writer of the song, Amazing Grace, speaking of himself wrote; </a:t>
            </a:r>
          </a:p>
          <a:p>
            <a:pPr lvl="0" algn="just"/>
            <a:r>
              <a:rPr lang="en-US" sz="3200" dirty="0">
                <a:solidFill>
                  <a:prstClr val="black"/>
                </a:solidFill>
              </a:rPr>
              <a:t>	“I am not what I ought to be — ah, how imperfect and deficient! </a:t>
            </a:r>
          </a:p>
          <a:p>
            <a:pPr lvl="0" algn="just"/>
            <a:r>
              <a:rPr lang="en-US" sz="3200" dirty="0">
                <a:solidFill>
                  <a:prstClr val="black"/>
                </a:solidFill>
              </a:rPr>
              <a:t>	I am not what I wish to be — I abhor what is evil, and I would cleave to what is good! </a:t>
            </a:r>
          </a:p>
          <a:p>
            <a:pPr lvl="0" algn="just"/>
            <a:r>
              <a:rPr lang="en-US" sz="3200" dirty="0">
                <a:solidFill>
                  <a:prstClr val="black"/>
                </a:solidFill>
              </a:rPr>
              <a:t>	I am not what I hope to be — soon, soon shall I put off mortality, and with mortality all sin and imperfection. </a:t>
            </a:r>
            <a:endParaRPr lang="en-US" dirty="0">
              <a:solidFill>
                <a:prstClr val="black"/>
              </a:solidFill>
            </a:endParaRPr>
          </a:p>
        </p:txBody>
      </p:sp>
    </p:spTree>
    <p:extLst>
      <p:ext uri="{BB962C8B-B14F-4D97-AF65-F5344CB8AC3E}">
        <p14:creationId xmlns:p14="http://schemas.microsoft.com/office/powerpoint/2010/main" xmlns="" val="1933854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176" y="152400"/>
            <a:ext cx="8001000" cy="6494085"/>
          </a:xfrm>
          <a:prstGeom prst="rect">
            <a:avLst/>
          </a:prstGeom>
        </p:spPr>
        <p:txBody>
          <a:bodyPr wrap="square">
            <a:spAutoFit/>
          </a:bodyPr>
          <a:lstStyle/>
          <a:p>
            <a:pPr algn="just"/>
            <a:r>
              <a:rPr lang="en-US" sz="3200" dirty="0" smtClean="0"/>
              <a:t>	Yet, though I am not what I ought to be, nor what I wish to be, nor what I hope to be, I can truly say, I am not what I once was; a slave to sin and Satan; and I can heartily join with the apostle, and acknowledge, "By the grace of God I am what I am."   </a:t>
            </a:r>
          </a:p>
          <a:p>
            <a:pPr algn="just"/>
            <a:r>
              <a:rPr lang="en-US" sz="3200" dirty="0" smtClean="0"/>
              <a:t>-----------------</a:t>
            </a:r>
          </a:p>
          <a:p>
            <a:pPr algn="just"/>
            <a:r>
              <a:rPr lang="en-US" sz="3200" dirty="0" smtClean="0"/>
              <a:t> 12 ... but I press on, that I may lay hold of that for which Christ Jesus has also laid hold of me.</a:t>
            </a:r>
          </a:p>
          <a:p>
            <a:pPr algn="just"/>
            <a:r>
              <a:rPr lang="en-US" sz="3200" dirty="0" smtClean="0"/>
              <a:t>----------------</a:t>
            </a:r>
          </a:p>
          <a:p>
            <a:pPr algn="just"/>
            <a:r>
              <a:rPr lang="en-US" sz="3200" b="1" dirty="0" smtClean="0"/>
              <a:t>	Romans 8:29 </a:t>
            </a:r>
            <a:r>
              <a:rPr lang="en-US" sz="3200" dirty="0" smtClean="0"/>
              <a:t>For God knew his people in advance, and he chose them to become like his Son...</a:t>
            </a:r>
          </a:p>
        </p:txBody>
      </p:sp>
    </p:spTree>
    <p:extLst>
      <p:ext uri="{BB962C8B-B14F-4D97-AF65-F5344CB8AC3E}">
        <p14:creationId xmlns:p14="http://schemas.microsoft.com/office/powerpoint/2010/main" xmlns="" val="3506779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229600" cy="6001643"/>
          </a:xfrm>
          <a:prstGeom prst="rect">
            <a:avLst/>
          </a:prstGeom>
        </p:spPr>
        <p:txBody>
          <a:bodyPr wrap="square">
            <a:spAutoFit/>
          </a:bodyPr>
          <a:lstStyle/>
          <a:p>
            <a:pPr lvl="0" algn="just"/>
            <a:r>
              <a:rPr lang="en-US" sz="3200" b="1" dirty="0" smtClean="0">
                <a:solidFill>
                  <a:prstClr val="black"/>
                </a:solidFill>
              </a:rPr>
              <a:t>	Ephesians </a:t>
            </a:r>
            <a:r>
              <a:rPr lang="en-US" sz="3200" b="1" dirty="0">
                <a:solidFill>
                  <a:prstClr val="black"/>
                </a:solidFill>
              </a:rPr>
              <a:t>4:24 </a:t>
            </a:r>
            <a:r>
              <a:rPr lang="en-US" sz="3200" dirty="0">
                <a:solidFill>
                  <a:prstClr val="black"/>
                </a:solidFill>
              </a:rPr>
              <a:t>Put on your new nature, created to be like God—truly righteous and holy</a:t>
            </a:r>
            <a:r>
              <a:rPr lang="en-US" sz="3200" dirty="0" smtClean="0">
                <a:solidFill>
                  <a:prstClr val="black"/>
                </a:solidFill>
              </a:rPr>
              <a:t>.</a:t>
            </a:r>
          </a:p>
          <a:p>
            <a:pPr lvl="0" algn="just"/>
            <a:r>
              <a:rPr lang="en-US" sz="3200" dirty="0">
                <a:solidFill>
                  <a:prstClr val="black"/>
                </a:solidFill>
              </a:rPr>
              <a:t>And Paul says I press on to;  lay hold of that for which Christ Jesus has also laid hold of me... </a:t>
            </a:r>
          </a:p>
          <a:p>
            <a:pPr lvl="0" algn="just"/>
            <a:r>
              <a:rPr lang="en-US" sz="3200" dirty="0" smtClean="0">
                <a:solidFill>
                  <a:prstClr val="black"/>
                </a:solidFill>
              </a:rPr>
              <a:t>-----------------</a:t>
            </a:r>
            <a:endParaRPr lang="en-US" sz="3200" dirty="0">
              <a:solidFill>
                <a:prstClr val="black"/>
              </a:solidFill>
            </a:endParaRPr>
          </a:p>
          <a:p>
            <a:pPr lvl="0" algn="just"/>
            <a:r>
              <a:rPr lang="en-US" sz="3200" dirty="0">
                <a:solidFill>
                  <a:prstClr val="black"/>
                </a:solidFill>
              </a:rPr>
              <a:t>	I must be about my Fathers business,  Not My will but Yours,  Here to bring glory to God,  dying to self, Loving,  forgiving --  you and I have been taken hold of for these things. </a:t>
            </a:r>
          </a:p>
          <a:p>
            <a:pPr lvl="0" algn="just"/>
            <a:r>
              <a:rPr lang="en-US" sz="3200" dirty="0">
                <a:solidFill>
                  <a:prstClr val="black"/>
                </a:solidFill>
              </a:rPr>
              <a:t>	We have been taken hold of to walk His walk. </a:t>
            </a:r>
          </a:p>
          <a:p>
            <a:pPr lvl="0" algn="just"/>
            <a:endParaRPr lang="en-US" sz="3200" dirty="0">
              <a:solidFill>
                <a:prstClr val="black"/>
              </a:solidFill>
            </a:endParaRPr>
          </a:p>
        </p:txBody>
      </p:sp>
    </p:spTree>
    <p:extLst>
      <p:ext uri="{BB962C8B-B14F-4D97-AF65-F5344CB8AC3E}">
        <p14:creationId xmlns:p14="http://schemas.microsoft.com/office/powerpoint/2010/main" xmlns="" val="3362735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
            <a:ext cx="8077200" cy="6617196"/>
          </a:xfrm>
          <a:prstGeom prst="rect">
            <a:avLst/>
          </a:prstGeom>
        </p:spPr>
        <p:txBody>
          <a:bodyPr wrap="square">
            <a:spAutoFit/>
          </a:bodyPr>
          <a:lstStyle/>
          <a:p>
            <a:pPr marL="631825" indent="-631825" algn="just"/>
            <a:r>
              <a:rPr lang="en-US" sz="3200" dirty="0" smtClean="0"/>
              <a:t>13 Brethren, I do not count myself to have apprehended; but one thing I do...</a:t>
            </a:r>
          </a:p>
          <a:p>
            <a:pPr marL="631825" indent="-631825" algn="just"/>
            <a:r>
              <a:rPr lang="en-US" sz="3200" dirty="0" smtClean="0"/>
              <a:t>13...forgetting those things which are behind and reaching forward to those things which are ahead,</a:t>
            </a:r>
          </a:p>
          <a:p>
            <a:pPr algn="just"/>
            <a:endParaRPr lang="en-US" sz="800" dirty="0" smtClean="0"/>
          </a:p>
          <a:p>
            <a:pPr algn="just"/>
            <a:r>
              <a:rPr lang="en-US" sz="3200" dirty="0" smtClean="0"/>
              <a:t>	This One Thing and the forgetting what is behind, good or bad, speaks of great focus.  How does an archer hit the target, ignoring all else and focusing all else on that little red dot.  </a:t>
            </a:r>
          </a:p>
          <a:p>
            <a:pPr algn="just"/>
            <a:r>
              <a:rPr lang="en-US" sz="3200" dirty="0" smtClean="0"/>
              <a:t>	Don’t let any distractions take you off target.  I have a target in life, someplace I am headed -- to become more like Jesus. I’m going to press into it.</a:t>
            </a:r>
            <a:endParaRPr lang="en-US" sz="3200" dirty="0"/>
          </a:p>
        </p:txBody>
      </p:sp>
    </p:spTree>
    <p:extLst>
      <p:ext uri="{BB962C8B-B14F-4D97-AF65-F5344CB8AC3E}">
        <p14:creationId xmlns:p14="http://schemas.microsoft.com/office/powerpoint/2010/main" xmlns="" val="2949685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337</Words>
  <Application>Microsoft Office PowerPoint</Application>
  <PresentationFormat>On-screen Show (4:3)</PresentationFormat>
  <Paragraphs>83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Goal</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John Edmiston</cp:lastModifiedBy>
  <cp:revision>8</cp:revision>
  <cp:lastPrinted>2012-07-30T20:39:34Z</cp:lastPrinted>
  <dcterms:created xsi:type="dcterms:W3CDTF">2012-07-30T20:11:35Z</dcterms:created>
  <dcterms:modified xsi:type="dcterms:W3CDTF">2012-08-01T04:28:08Z</dcterms:modified>
</cp:coreProperties>
</file>